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roxima Nova" panose="020B0604020202020204" charset="0"/>
      <p:regular r:id="rId24"/>
    </p:embeddedFont>
    <p:embeddedFont>
      <p:font typeface="Proxima Nova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5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40.png"/><Relationship Id="rId2" Type="http://schemas.openxmlformats.org/officeDocument/2006/relationships/image" Target="../media/image5.jpe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5.png"/><Relationship Id="rId7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6.sv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" Type="http://schemas.openxmlformats.org/officeDocument/2006/relationships/image" Target="../media/image5.jpeg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5" Type="http://schemas.openxmlformats.org/officeDocument/2006/relationships/image" Target="../media/image7.png"/><Relationship Id="rId10" Type="http://schemas.openxmlformats.org/officeDocument/2006/relationships/image" Target="../media/image3.svg"/><Relationship Id="rId4" Type="http://schemas.openxmlformats.org/officeDocument/2006/relationships/image" Target="../media/image15.svg"/><Relationship Id="rId9" Type="http://schemas.openxmlformats.org/officeDocument/2006/relationships/image" Target="../media/image2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3.sv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5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5.jpe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4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image" Target="../media/image3.sv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02235" y="5038725"/>
            <a:ext cx="997525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spc="515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CAREER UPSKILLING AGENT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2235" y="8918687"/>
            <a:ext cx="485264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8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JUNE, 2025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235" y="2745523"/>
            <a:ext cx="4354313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HackAIthon – Topic #4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2235" y="4279900"/>
            <a:ext cx="463465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DXTBidMasters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614162" y="3469058"/>
            <a:ext cx="4696703" cy="4677134"/>
          </a:xfrm>
          <a:custGeom>
            <a:avLst/>
            <a:gdLst/>
            <a:ahLst/>
            <a:cxnLst/>
            <a:rect l="l" t="t" r="r" b="b"/>
            <a:pathLst>
              <a:path w="4696703" h="4677134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4446145" y="-502997"/>
            <a:ext cx="4303256" cy="2033288"/>
          </a:xfrm>
          <a:custGeom>
            <a:avLst/>
            <a:gdLst/>
            <a:ahLst/>
            <a:cxnLst/>
            <a:rect l="l" t="t" r="r" b="b"/>
            <a:pathLst>
              <a:path w="4303256" h="2033288">
                <a:moveTo>
                  <a:pt x="0" y="2033288"/>
                </a:moveTo>
                <a:lnTo>
                  <a:pt x="4303256" y="2033288"/>
                </a:lnTo>
                <a:lnTo>
                  <a:pt x="4303256" y="0"/>
                </a:lnTo>
                <a:lnTo>
                  <a:pt x="0" y="0"/>
                </a:lnTo>
                <a:lnTo>
                  <a:pt x="0" y="20332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777784" y="2107727"/>
          <a:ext cx="10819989" cy="8061996"/>
        </p:xfrm>
        <a:graphic>
          <a:graphicData uri="http://schemas.openxmlformats.org/drawingml/2006/table">
            <a:tbl>
              <a:tblPr/>
              <a:tblGrid>
                <a:gridCol w="205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5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768">
                <a:tc>
                  <a:txBody>
                    <a:bodyPr/>
                    <a:lstStyle/>
                    <a:p>
                      <a:pPr algn="ctr">
                        <a:lnSpc>
                          <a:spcPts val="2411"/>
                        </a:lnSpc>
                        <a:defRPr/>
                      </a:pPr>
                      <a:r>
                        <a:rPr lang="en-US" sz="1722" b="1">
                          <a:solidFill>
                            <a:srgbClr val="FFFFFF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Tool</a:t>
                      </a: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1"/>
                        </a:lnSpc>
                        <a:defRPr/>
                      </a:pPr>
                      <a:r>
                        <a:rPr lang="en-US" sz="1722" b="1">
                          <a:solidFill>
                            <a:srgbClr val="FFFFFF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Primary Task(s)</a:t>
                      </a: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503"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1"/>
                        </a:lnSpc>
                        <a:defRPr/>
                      </a:pPr>
                      <a:r>
                        <a:rPr lang="en-US" sz="1722" b="1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Slide/Presentation Generation, Documentation Sketches.</a:t>
                      </a: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155"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1"/>
                        </a:lnSpc>
                        <a:defRPr/>
                      </a:pPr>
                      <a:r>
                        <a:rPr lang="en-US" sz="1722" b="1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Generate AI-Powered Pitch Decks.</a:t>
                      </a: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965"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1"/>
                        </a:lnSpc>
                        <a:defRPr/>
                      </a:pPr>
                      <a:r>
                        <a:rPr lang="en-US" sz="1722" b="1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Code Suggestion, Refactoring, Automation.</a:t>
                      </a: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444"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r>
                        <a:rPr lang="en-US" sz="1843" b="1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Project Documentation, Planning &amp; Task Lists, Idea Generation.</a:t>
                      </a: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4468"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r>
                        <a:rPr lang="en-US" sz="1843" b="1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Cost Monitoring, Token Usage Tracking, Prompt Debugging.</a:t>
                      </a: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7479"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r>
                        <a:rPr lang="en-US" sz="1843" b="1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AI Diagram Generation, System/Architecture Mapping.</a:t>
                      </a: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77479"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r>
                        <a:rPr lang="en-US" sz="1843" b="1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Brainstorming, Prompt Writing, Documentation, Code Help.</a:t>
                      </a: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09735"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r>
                        <a:rPr lang="en-US" sz="1843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OpenAI Tokenizer</a:t>
                      </a: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r>
                        <a:rPr lang="en-US" sz="1843" b="1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Token Estimation, Prompt Length Control.</a:t>
                      </a:r>
                      <a:endParaRPr lang="en-US" sz="1100"/>
                    </a:p>
                  </a:txBody>
                  <a:tcPr marL="175613" marR="175613" marT="175613" marB="175613" anchor="ctr">
                    <a:lnL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94536" y="2972275"/>
            <a:ext cx="1448010" cy="740280"/>
          </a:xfrm>
          <a:custGeom>
            <a:avLst/>
            <a:gdLst/>
            <a:ahLst/>
            <a:cxnLst/>
            <a:rect l="l" t="t" r="r" b="b"/>
            <a:pathLst>
              <a:path w="1448010" h="740280">
                <a:moveTo>
                  <a:pt x="0" y="0"/>
                </a:moveTo>
                <a:lnTo>
                  <a:pt x="1448010" y="0"/>
                </a:lnTo>
                <a:lnTo>
                  <a:pt x="1448010" y="740279"/>
                </a:lnTo>
                <a:lnTo>
                  <a:pt x="0" y="740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2286" b="-787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94536" y="3917308"/>
            <a:ext cx="1448010" cy="750542"/>
          </a:xfrm>
          <a:custGeom>
            <a:avLst/>
            <a:gdLst/>
            <a:ahLst/>
            <a:cxnLst/>
            <a:rect l="l" t="t" r="r" b="b"/>
            <a:pathLst>
              <a:path w="1448010" h="750542">
                <a:moveTo>
                  <a:pt x="0" y="0"/>
                </a:moveTo>
                <a:lnTo>
                  <a:pt x="1448010" y="0"/>
                </a:lnTo>
                <a:lnTo>
                  <a:pt x="1448010" y="750542"/>
                </a:lnTo>
                <a:lnTo>
                  <a:pt x="0" y="7505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878" b="-787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94536" y="4874687"/>
            <a:ext cx="1448010" cy="656724"/>
          </a:xfrm>
          <a:custGeom>
            <a:avLst/>
            <a:gdLst/>
            <a:ahLst/>
            <a:cxnLst/>
            <a:rect l="l" t="t" r="r" b="b"/>
            <a:pathLst>
              <a:path w="1448010" h="656724">
                <a:moveTo>
                  <a:pt x="0" y="0"/>
                </a:moveTo>
                <a:lnTo>
                  <a:pt x="1448010" y="0"/>
                </a:lnTo>
                <a:lnTo>
                  <a:pt x="1448010" y="656724"/>
                </a:lnTo>
                <a:lnTo>
                  <a:pt x="0" y="656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878" b="-787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91916" y="5811744"/>
            <a:ext cx="1450630" cy="512691"/>
          </a:xfrm>
          <a:custGeom>
            <a:avLst/>
            <a:gdLst/>
            <a:ahLst/>
            <a:cxnLst/>
            <a:rect l="l" t="t" r="r" b="b"/>
            <a:pathLst>
              <a:path w="1450630" h="512691">
                <a:moveTo>
                  <a:pt x="0" y="0"/>
                </a:moveTo>
                <a:lnTo>
                  <a:pt x="1450630" y="0"/>
                </a:lnTo>
                <a:lnTo>
                  <a:pt x="1450630" y="512690"/>
                </a:lnTo>
                <a:lnTo>
                  <a:pt x="0" y="5126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1527" b="-2550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777784" y="6604768"/>
            <a:ext cx="2007724" cy="712742"/>
          </a:xfrm>
          <a:custGeom>
            <a:avLst/>
            <a:gdLst/>
            <a:ahLst/>
            <a:cxnLst/>
            <a:rect l="l" t="t" r="r" b="b"/>
            <a:pathLst>
              <a:path w="2007724" h="712742">
                <a:moveTo>
                  <a:pt x="0" y="0"/>
                </a:moveTo>
                <a:lnTo>
                  <a:pt x="2007724" y="0"/>
                </a:lnTo>
                <a:lnTo>
                  <a:pt x="2007724" y="712742"/>
                </a:lnTo>
                <a:lnTo>
                  <a:pt x="0" y="712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870811" y="7393783"/>
            <a:ext cx="1892840" cy="718975"/>
          </a:xfrm>
          <a:custGeom>
            <a:avLst/>
            <a:gdLst/>
            <a:ahLst/>
            <a:cxnLst/>
            <a:rect l="l" t="t" r="r" b="b"/>
            <a:pathLst>
              <a:path w="1892840" h="718975">
                <a:moveTo>
                  <a:pt x="0" y="0"/>
                </a:moveTo>
                <a:lnTo>
                  <a:pt x="1892840" y="0"/>
                </a:lnTo>
                <a:lnTo>
                  <a:pt x="1892840" y="718976"/>
                </a:lnTo>
                <a:lnTo>
                  <a:pt x="0" y="718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249" t="-116387" r="-10369" b="-11433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89439" y="8312784"/>
            <a:ext cx="784413" cy="676421"/>
          </a:xfrm>
          <a:custGeom>
            <a:avLst/>
            <a:gdLst/>
            <a:ahLst/>
            <a:cxnLst/>
            <a:rect l="l" t="t" r="r" b="b"/>
            <a:pathLst>
              <a:path w="784413" h="676421">
                <a:moveTo>
                  <a:pt x="0" y="0"/>
                </a:moveTo>
                <a:lnTo>
                  <a:pt x="784413" y="0"/>
                </a:lnTo>
                <a:lnTo>
                  <a:pt x="784413" y="676420"/>
                </a:lnTo>
                <a:lnTo>
                  <a:pt x="0" y="6764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9771" b="-619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082541" y="1240952"/>
            <a:ext cx="13003089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4.</a:t>
            </a: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System Architecture</a:t>
            </a: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&amp; Tech Stack</a:t>
            </a:r>
          </a:p>
          <a:p>
            <a:pPr algn="l">
              <a:lnSpc>
                <a:spcPts val="6600"/>
              </a:lnSpc>
            </a:pPr>
            <a:endParaRPr lang="en-US" sz="5000" b="1">
              <a:solidFill>
                <a:srgbClr val="05F4F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98180" y="2462547"/>
            <a:ext cx="242857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 related tool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909509" y="7236538"/>
            <a:ext cx="231529" cy="762522"/>
          </a:xfrm>
          <a:custGeom>
            <a:avLst/>
            <a:gdLst/>
            <a:ahLst/>
            <a:cxnLst/>
            <a:rect l="l" t="t" r="r" b="b"/>
            <a:pathLst>
              <a:path w="231529" h="762522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7139549" y="7236538"/>
            <a:ext cx="231529" cy="762522"/>
          </a:xfrm>
          <a:custGeom>
            <a:avLst/>
            <a:gdLst/>
            <a:ahLst/>
            <a:cxnLst/>
            <a:rect l="l" t="t" r="r" b="b"/>
            <a:pathLst>
              <a:path w="231529" h="762522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1364858" y="7236538"/>
            <a:ext cx="231529" cy="762522"/>
          </a:xfrm>
          <a:custGeom>
            <a:avLst/>
            <a:gdLst/>
            <a:ahLst/>
            <a:cxnLst/>
            <a:rect l="l" t="t" r="r" b="b"/>
            <a:pathLst>
              <a:path w="231529" h="762522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77642" y="1930604"/>
            <a:ext cx="182889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9997" y="1930604"/>
            <a:ext cx="13396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Management &amp; Progress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44013" y="3938609"/>
            <a:ext cx="3364832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Stage 1 - Requirement &amp; System Design</a:t>
            </a:r>
          </a:p>
          <a:p>
            <a:pPr algn="l">
              <a:lnSpc>
                <a:spcPts val="3359"/>
              </a:lnSpc>
            </a:pPr>
            <a:endParaRPr lang="en-US" sz="2299" b="1">
              <a:solidFill>
                <a:srgbClr val="05F4F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74052" y="3938609"/>
            <a:ext cx="3270985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Stage 2 - Prototype Development</a:t>
            </a:r>
          </a:p>
          <a:p>
            <a:pPr algn="l">
              <a:lnSpc>
                <a:spcPts val="3219"/>
              </a:lnSpc>
            </a:pPr>
            <a:endParaRPr lang="en-US" sz="2299" b="1">
              <a:solidFill>
                <a:srgbClr val="05F4F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99361" y="3938609"/>
            <a:ext cx="3302268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Stage 3 - Enhancement &amp; Integration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44013" y="4917339"/>
            <a:ext cx="3364832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BRD and define MVP scope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key inputs/outputs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Draft system architecture &amp; user flows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task board &amp; plan milestones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74052" y="4917339"/>
            <a:ext cx="3568378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Build input form and initial backend API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static learning roadmap (mock data)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 basic UI &amp; roadmap visualization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Deploy initial serverless infra 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099361" y="4518364"/>
            <a:ext cx="3558978" cy="248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endParaRPr dirty="0"/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 mock RAG-based recommendations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Add progress tracking &amp; roadmap updates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refine UI for demo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525393" y="6723500"/>
            <a:ext cx="4696703" cy="4677134"/>
          </a:xfrm>
          <a:custGeom>
            <a:avLst/>
            <a:gdLst/>
            <a:ahLst/>
            <a:cxnLst/>
            <a:rect l="l" t="t" r="r" b="b"/>
            <a:pathLst>
              <a:path w="4696703" h="4677134">
                <a:moveTo>
                  <a:pt x="0" y="0"/>
                </a:moveTo>
                <a:lnTo>
                  <a:pt x="4696704" y="0"/>
                </a:lnTo>
                <a:lnTo>
                  <a:pt x="4696704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169699" y="432922"/>
            <a:ext cx="1609161" cy="1602456"/>
          </a:xfrm>
          <a:custGeom>
            <a:avLst/>
            <a:gdLst/>
            <a:ahLst/>
            <a:cxnLst/>
            <a:rect l="l" t="t" r="r" b="b"/>
            <a:pathLst>
              <a:path w="1609161" h="1602456">
                <a:moveTo>
                  <a:pt x="0" y="0"/>
                </a:moveTo>
                <a:lnTo>
                  <a:pt x="1609161" y="0"/>
                </a:lnTo>
                <a:lnTo>
                  <a:pt x="1609161" y="1602457"/>
                </a:lnTo>
                <a:lnTo>
                  <a:pt x="0" y="16024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8592453"/>
            <a:ext cx="896347" cy="892612"/>
          </a:xfrm>
          <a:custGeom>
            <a:avLst/>
            <a:gdLst/>
            <a:ahLst/>
            <a:cxnLst/>
            <a:rect l="l" t="t" r="r" b="b"/>
            <a:pathLst>
              <a:path w="896347" h="892612">
                <a:moveTo>
                  <a:pt x="0" y="0"/>
                </a:moveTo>
                <a:lnTo>
                  <a:pt x="896347" y="0"/>
                </a:lnTo>
                <a:lnTo>
                  <a:pt x="896347" y="892612"/>
                </a:lnTo>
                <a:lnTo>
                  <a:pt x="0" y="892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1896" y="4093787"/>
            <a:ext cx="16047404" cy="4150235"/>
          </a:xfrm>
          <a:custGeom>
            <a:avLst/>
            <a:gdLst/>
            <a:ahLst/>
            <a:cxnLst/>
            <a:rect l="l" t="t" r="r" b="b"/>
            <a:pathLst>
              <a:path w="16047404" h="4150235">
                <a:moveTo>
                  <a:pt x="0" y="0"/>
                </a:moveTo>
                <a:lnTo>
                  <a:pt x="16047404" y="0"/>
                </a:lnTo>
                <a:lnTo>
                  <a:pt x="16047404" y="4150235"/>
                </a:lnTo>
                <a:lnTo>
                  <a:pt x="0" y="4150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60" r="-9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49695" y="3298400"/>
            <a:ext cx="203492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Master plan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9400" y="1633421"/>
            <a:ext cx="182889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1755" y="1633421"/>
            <a:ext cx="13396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Management &amp; Progress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06898" y="3550813"/>
            <a:ext cx="12019736" cy="5754448"/>
          </a:xfrm>
          <a:custGeom>
            <a:avLst/>
            <a:gdLst/>
            <a:ahLst/>
            <a:cxnLst/>
            <a:rect l="l" t="t" r="r" b="b"/>
            <a:pathLst>
              <a:path w="12019736" h="5754448">
                <a:moveTo>
                  <a:pt x="0" y="0"/>
                </a:moveTo>
                <a:lnTo>
                  <a:pt x="12019736" y="0"/>
                </a:lnTo>
                <a:lnTo>
                  <a:pt x="12019736" y="5754448"/>
                </a:lnTo>
                <a:lnTo>
                  <a:pt x="0" y="5754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1728" y="3298400"/>
            <a:ext cx="189086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Task 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9400" y="1633421"/>
            <a:ext cx="182889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1755" y="1633421"/>
            <a:ext cx="13396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Management &amp; Progress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73971" y="3374544"/>
            <a:ext cx="10997675" cy="5883756"/>
          </a:xfrm>
          <a:custGeom>
            <a:avLst/>
            <a:gdLst/>
            <a:ahLst/>
            <a:cxnLst/>
            <a:rect l="l" t="t" r="r" b="b"/>
            <a:pathLst>
              <a:path w="10997675" h="5883756">
                <a:moveTo>
                  <a:pt x="0" y="0"/>
                </a:moveTo>
                <a:lnTo>
                  <a:pt x="10997675" y="0"/>
                </a:lnTo>
                <a:lnTo>
                  <a:pt x="10997675" y="5883756"/>
                </a:lnTo>
                <a:lnTo>
                  <a:pt x="0" y="5883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27284" y="3298400"/>
            <a:ext cx="227974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9400" y="1633421"/>
            <a:ext cx="182889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1755" y="1633421"/>
            <a:ext cx="13396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Management &amp; Progress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49937" y="-941138"/>
            <a:ext cx="8662133" cy="8626040"/>
          </a:xfrm>
          <a:custGeom>
            <a:avLst/>
            <a:gdLst/>
            <a:ahLst/>
            <a:cxnLst/>
            <a:rect l="l" t="t" r="r" b="b"/>
            <a:pathLst>
              <a:path w="8662133" h="8626040">
                <a:moveTo>
                  <a:pt x="0" y="0"/>
                </a:moveTo>
                <a:lnTo>
                  <a:pt x="8662132" y="0"/>
                </a:lnTo>
                <a:lnTo>
                  <a:pt x="8662132" y="8626041"/>
                </a:lnTo>
                <a:lnTo>
                  <a:pt x="0" y="8626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49352" y="3371883"/>
            <a:ext cx="8729344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6.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49352" y="4137058"/>
            <a:ext cx="2990933" cy="14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5003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Demo preview</a:t>
            </a:r>
          </a:p>
        </p:txBody>
      </p:sp>
      <p:sp>
        <p:nvSpPr>
          <p:cNvPr id="7" name="Freeform 7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60531" y="-3566191"/>
            <a:ext cx="8662133" cy="8626040"/>
          </a:xfrm>
          <a:custGeom>
            <a:avLst/>
            <a:gdLst/>
            <a:ahLst/>
            <a:cxnLst/>
            <a:rect l="l" t="t" r="r" b="b"/>
            <a:pathLst>
              <a:path w="8662133" h="8626040">
                <a:moveTo>
                  <a:pt x="0" y="0"/>
                </a:moveTo>
                <a:lnTo>
                  <a:pt x="8662132" y="0"/>
                </a:lnTo>
                <a:lnTo>
                  <a:pt x="8662132" y="8626040"/>
                </a:lnTo>
                <a:lnTo>
                  <a:pt x="0" y="8626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49352" y="3371883"/>
            <a:ext cx="8729344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7.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32960" y="3380855"/>
            <a:ext cx="4057361" cy="74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5003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-1643242" y="7292378"/>
            <a:ext cx="4567330" cy="4548299"/>
          </a:xfrm>
          <a:custGeom>
            <a:avLst/>
            <a:gdLst/>
            <a:ahLst/>
            <a:cxnLst/>
            <a:rect l="l" t="t" r="r" b="b"/>
            <a:pathLst>
              <a:path w="4567330" h="4548299">
                <a:moveTo>
                  <a:pt x="0" y="0"/>
                </a:moveTo>
                <a:lnTo>
                  <a:pt x="4567330" y="0"/>
                </a:lnTo>
                <a:lnTo>
                  <a:pt x="4567330" y="4548300"/>
                </a:lnTo>
                <a:lnTo>
                  <a:pt x="0" y="454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75083" y="7393057"/>
            <a:ext cx="1499017" cy="1492771"/>
          </a:xfrm>
          <a:custGeom>
            <a:avLst/>
            <a:gdLst/>
            <a:ahLst/>
            <a:cxnLst/>
            <a:rect l="l" t="t" r="r" b="b"/>
            <a:pathLst>
              <a:path w="1499017" h="1492771">
                <a:moveTo>
                  <a:pt x="0" y="0"/>
                </a:moveTo>
                <a:lnTo>
                  <a:pt x="1499017" y="0"/>
                </a:lnTo>
                <a:lnTo>
                  <a:pt x="1499017" y="1492770"/>
                </a:lnTo>
                <a:lnTo>
                  <a:pt x="0" y="1492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95131" y="-474939"/>
            <a:ext cx="14562937" cy="14065370"/>
          </a:xfrm>
          <a:custGeom>
            <a:avLst/>
            <a:gdLst/>
            <a:ahLst/>
            <a:cxnLst/>
            <a:rect l="l" t="t" r="r" b="b"/>
            <a:pathLst>
              <a:path w="14562937" h="14065370">
                <a:moveTo>
                  <a:pt x="0" y="0"/>
                </a:moveTo>
                <a:lnTo>
                  <a:pt x="14562937" y="0"/>
                </a:lnTo>
                <a:lnTo>
                  <a:pt x="14562937" y="14065370"/>
                </a:lnTo>
                <a:lnTo>
                  <a:pt x="0" y="14065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718478" y="1007449"/>
            <a:ext cx="11811341" cy="1181134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056188" y="4477248"/>
            <a:ext cx="420030" cy="4200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E1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35551" y="1646078"/>
            <a:ext cx="621157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Why Choose Our Solution?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6718" y="4496593"/>
            <a:ext cx="464266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Seamless User Experience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63790" y="5221763"/>
            <a:ext cx="373238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Built for Scale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3790" y="5891053"/>
            <a:ext cx="454559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Smart Content Retrieval (RAG)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63790" y="6588283"/>
            <a:ext cx="454559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Personalized &amp; Adaptive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763790" y="7285512"/>
            <a:ext cx="454559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AI-Driven Efficiency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056188" y="5174478"/>
            <a:ext cx="420030" cy="42003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E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56188" y="5871707"/>
            <a:ext cx="420030" cy="42003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E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056188" y="6568937"/>
            <a:ext cx="420030" cy="42003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E1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056188" y="7266167"/>
            <a:ext cx="420030" cy="42003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E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20314" y="4854373"/>
            <a:ext cx="10111821" cy="9475619"/>
          </a:xfrm>
          <a:custGeom>
            <a:avLst/>
            <a:gdLst/>
            <a:ahLst/>
            <a:cxnLst/>
            <a:rect l="l" t="t" r="r" b="b"/>
            <a:pathLst>
              <a:path w="10111821" h="9475619">
                <a:moveTo>
                  <a:pt x="0" y="0"/>
                </a:moveTo>
                <a:lnTo>
                  <a:pt x="10111822" y="0"/>
                </a:lnTo>
                <a:lnTo>
                  <a:pt x="10111822" y="9475619"/>
                </a:lnTo>
                <a:lnTo>
                  <a:pt x="0" y="9475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75355" y="1028700"/>
            <a:ext cx="8337290" cy="8229600"/>
          </a:xfrm>
          <a:custGeom>
            <a:avLst/>
            <a:gdLst/>
            <a:ahLst/>
            <a:cxnLst/>
            <a:rect l="l" t="t" r="r" b="b"/>
            <a:pathLst>
              <a:path w="8337290" h="8229600">
                <a:moveTo>
                  <a:pt x="0" y="0"/>
                </a:moveTo>
                <a:lnTo>
                  <a:pt x="8337290" y="0"/>
                </a:lnTo>
                <a:lnTo>
                  <a:pt x="83372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57153" y="3509584"/>
            <a:ext cx="10507770" cy="371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5"/>
              </a:lnSpc>
            </a:pPr>
            <a:r>
              <a:rPr lang="en-US" sz="1071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THANKS FOR WATCHING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30396" y="7344376"/>
            <a:ext cx="456128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5F4F9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 by DXTBidMasters team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219580" y="-2797699"/>
            <a:ext cx="14832699" cy="14325915"/>
          </a:xfrm>
          <a:custGeom>
            <a:avLst/>
            <a:gdLst/>
            <a:ahLst/>
            <a:cxnLst/>
            <a:rect l="l" t="t" r="r" b="b"/>
            <a:pathLst>
              <a:path w="14832699" h="14325915">
                <a:moveTo>
                  <a:pt x="0" y="0"/>
                </a:moveTo>
                <a:lnTo>
                  <a:pt x="14832699" y="0"/>
                </a:lnTo>
                <a:lnTo>
                  <a:pt x="14832699" y="14325916"/>
                </a:lnTo>
                <a:lnTo>
                  <a:pt x="0" y="14325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04177" y="69791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74722" y="2922441"/>
            <a:ext cx="4873923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introduction structure</a:t>
            </a:r>
          </a:p>
          <a:p>
            <a:pPr algn="l">
              <a:lnSpc>
                <a:spcPts val="7000"/>
              </a:lnSpc>
            </a:pPr>
            <a:endParaRPr lang="en-US" sz="5000" b="1">
              <a:solidFill>
                <a:srgbClr val="05F4F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010554" y="1109492"/>
            <a:ext cx="7096129" cy="586480"/>
            <a:chOff x="0" y="0"/>
            <a:chExt cx="4917243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17243" cy="406400"/>
            </a:xfrm>
            <a:custGeom>
              <a:avLst/>
              <a:gdLst/>
              <a:ahLst/>
              <a:cxnLst/>
              <a:rect l="l" t="t" r="r" b="b"/>
              <a:pathLst>
                <a:path w="4917243" h="406400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10554" y="2054887"/>
            <a:ext cx="7096129" cy="586480"/>
            <a:chOff x="0" y="0"/>
            <a:chExt cx="4917243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17243" cy="406400"/>
            </a:xfrm>
            <a:custGeom>
              <a:avLst/>
              <a:gdLst/>
              <a:ahLst/>
              <a:cxnLst/>
              <a:rect l="l" t="t" r="r" b="b"/>
              <a:pathLst>
                <a:path w="4917243" h="406400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10554" y="6765774"/>
            <a:ext cx="7096129" cy="586480"/>
            <a:chOff x="0" y="0"/>
            <a:chExt cx="4917243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17243" cy="406400"/>
            </a:xfrm>
            <a:custGeom>
              <a:avLst/>
              <a:gdLst/>
              <a:ahLst/>
              <a:cxnLst/>
              <a:rect l="l" t="t" r="r" b="b"/>
              <a:pathLst>
                <a:path w="4917243" h="406400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620079" y="6959676"/>
            <a:ext cx="4486604" cy="785156"/>
          </a:xfrm>
          <a:custGeom>
            <a:avLst/>
            <a:gdLst/>
            <a:ahLst/>
            <a:cxnLst/>
            <a:rect l="l" t="t" r="r" b="b"/>
            <a:pathLst>
              <a:path w="4486604" h="785156">
                <a:moveTo>
                  <a:pt x="0" y="0"/>
                </a:moveTo>
                <a:lnTo>
                  <a:pt x="4486604" y="0"/>
                </a:lnTo>
                <a:lnTo>
                  <a:pt x="4486604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010554" y="716914"/>
            <a:ext cx="4486604" cy="785156"/>
          </a:xfrm>
          <a:custGeom>
            <a:avLst/>
            <a:gdLst/>
            <a:ahLst/>
            <a:cxnLst/>
            <a:rect l="l" t="t" r="r" b="b"/>
            <a:pathLst>
              <a:path w="4486604" h="785156">
                <a:moveTo>
                  <a:pt x="0" y="0"/>
                </a:moveTo>
                <a:lnTo>
                  <a:pt x="4486604" y="0"/>
                </a:lnTo>
                <a:lnTo>
                  <a:pt x="4486604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609560" y="1198347"/>
            <a:ext cx="5549736" cy="76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Competition Context </a:t>
            </a:r>
          </a:p>
          <a:p>
            <a:pPr algn="just">
              <a:lnSpc>
                <a:spcPts val="3007"/>
              </a:lnSpc>
            </a:pPr>
            <a:endParaRPr lang="en-US" sz="2313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609560" y="2140620"/>
            <a:ext cx="5549736" cy="76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Vision &amp; Success Criteria</a:t>
            </a:r>
          </a:p>
          <a:p>
            <a:pPr algn="just">
              <a:lnSpc>
                <a:spcPts val="3007"/>
              </a:lnSpc>
            </a:pPr>
            <a:endParaRPr lang="en-US" sz="2313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609560" y="6854629"/>
            <a:ext cx="5549736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010554" y="2997065"/>
            <a:ext cx="7096129" cy="586480"/>
            <a:chOff x="0" y="0"/>
            <a:chExt cx="4917243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17243" cy="406400"/>
            </a:xfrm>
            <a:custGeom>
              <a:avLst/>
              <a:gdLst/>
              <a:ahLst/>
              <a:cxnLst/>
              <a:rect l="l" t="t" r="r" b="b"/>
              <a:pathLst>
                <a:path w="4917243" h="406400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609560" y="3082797"/>
            <a:ext cx="5549736" cy="76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AI Capabilities &amp; RAG Use</a:t>
            </a:r>
          </a:p>
          <a:p>
            <a:pPr algn="just">
              <a:lnSpc>
                <a:spcPts val="3007"/>
              </a:lnSpc>
            </a:pPr>
            <a:endParaRPr lang="en-US" sz="2313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8010554" y="3939242"/>
            <a:ext cx="7096129" cy="586480"/>
            <a:chOff x="0" y="0"/>
            <a:chExt cx="4917243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917243" cy="406400"/>
            </a:xfrm>
            <a:custGeom>
              <a:avLst/>
              <a:gdLst/>
              <a:ahLst/>
              <a:cxnLst/>
              <a:rect l="l" t="t" r="r" b="b"/>
              <a:pathLst>
                <a:path w="4917243" h="406400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609560" y="4024974"/>
            <a:ext cx="5549736" cy="76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System Architecture &amp; Tech Stack</a:t>
            </a:r>
          </a:p>
          <a:p>
            <a:pPr algn="just">
              <a:lnSpc>
                <a:spcPts val="3007"/>
              </a:lnSpc>
            </a:pPr>
            <a:endParaRPr lang="en-US" sz="2313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8010554" y="4881419"/>
            <a:ext cx="7096129" cy="586480"/>
            <a:chOff x="0" y="0"/>
            <a:chExt cx="4917243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917243" cy="406400"/>
            </a:xfrm>
            <a:custGeom>
              <a:avLst/>
              <a:gdLst/>
              <a:ahLst/>
              <a:cxnLst/>
              <a:rect l="l" t="t" r="r" b="b"/>
              <a:pathLst>
                <a:path w="4917243" h="406400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609560" y="4967152"/>
            <a:ext cx="5549736" cy="114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</a:t>
            </a:r>
          </a:p>
          <a:p>
            <a:pPr algn="just">
              <a:lnSpc>
                <a:spcPts val="3007"/>
              </a:lnSpc>
            </a:pPr>
            <a:endParaRPr lang="en-US" sz="2313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just">
              <a:lnSpc>
                <a:spcPts val="3007"/>
              </a:lnSpc>
            </a:pPr>
            <a:endParaRPr lang="en-US" sz="2313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8010554" y="5823596"/>
            <a:ext cx="7096129" cy="586480"/>
            <a:chOff x="0" y="0"/>
            <a:chExt cx="4917243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917243" cy="406400"/>
            </a:xfrm>
            <a:custGeom>
              <a:avLst/>
              <a:gdLst/>
              <a:ahLst/>
              <a:cxnLst/>
              <a:rect l="l" t="t" r="r" b="b"/>
              <a:pathLst>
                <a:path w="4917243" h="406400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609560" y="5909329"/>
            <a:ext cx="5549736" cy="76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Demo Preview</a:t>
            </a:r>
          </a:p>
          <a:p>
            <a:pPr algn="just">
              <a:lnSpc>
                <a:spcPts val="3007"/>
              </a:lnSpc>
            </a:pPr>
            <a:endParaRPr lang="en-US" sz="2313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67838" y="6064571"/>
            <a:ext cx="6291462" cy="3282046"/>
          </a:xfrm>
          <a:custGeom>
            <a:avLst/>
            <a:gdLst/>
            <a:ahLst/>
            <a:cxnLst/>
            <a:rect l="l" t="t" r="r" b="b"/>
            <a:pathLst>
              <a:path w="6291462" h="3282046">
                <a:moveTo>
                  <a:pt x="0" y="0"/>
                </a:moveTo>
                <a:lnTo>
                  <a:pt x="6291462" y="0"/>
                </a:lnTo>
                <a:lnTo>
                  <a:pt x="6291462" y="3282046"/>
                </a:lnTo>
                <a:lnTo>
                  <a:pt x="0" y="3282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11077" y="5948911"/>
            <a:ext cx="5394589" cy="5372111"/>
          </a:xfrm>
          <a:custGeom>
            <a:avLst/>
            <a:gdLst/>
            <a:ahLst/>
            <a:cxnLst/>
            <a:rect l="l" t="t" r="r" b="b"/>
            <a:pathLst>
              <a:path w="5394589" h="5372111">
                <a:moveTo>
                  <a:pt x="0" y="0"/>
                </a:moveTo>
                <a:lnTo>
                  <a:pt x="5394589" y="0"/>
                </a:lnTo>
                <a:lnTo>
                  <a:pt x="5394589" y="5372111"/>
                </a:lnTo>
                <a:lnTo>
                  <a:pt x="0" y="5372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35551" y="1603036"/>
            <a:ext cx="177841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96114" y="1614227"/>
            <a:ext cx="7958835" cy="19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Competition Context</a:t>
            </a:r>
          </a:p>
          <a:p>
            <a:pPr algn="l">
              <a:lnSpc>
                <a:spcPts val="9100"/>
              </a:lnSpc>
            </a:pPr>
            <a:endParaRPr lang="en-US" sz="5000" b="1">
              <a:solidFill>
                <a:srgbClr val="05F4F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58640" y="6611163"/>
            <a:ext cx="257023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Context: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72465" y="7141916"/>
            <a:ext cx="4682207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Rapid tech evolution requires continuous upskilling.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Overwhelming online content makes it hard to plan learning efficiently.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967838" y="2171340"/>
            <a:ext cx="6291462" cy="3282046"/>
          </a:xfrm>
          <a:custGeom>
            <a:avLst/>
            <a:gdLst/>
            <a:ahLst/>
            <a:cxnLst/>
            <a:rect l="l" t="t" r="r" b="b"/>
            <a:pathLst>
              <a:path w="6291462" h="3282046">
                <a:moveTo>
                  <a:pt x="0" y="0"/>
                </a:moveTo>
                <a:lnTo>
                  <a:pt x="6291462" y="0"/>
                </a:lnTo>
                <a:lnTo>
                  <a:pt x="6291462" y="3282046"/>
                </a:lnTo>
                <a:lnTo>
                  <a:pt x="0" y="3282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958640" y="2717933"/>
            <a:ext cx="257023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Objective: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72465" y="3223359"/>
            <a:ext cx="4682207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Build an AI-powered personal learning agent that creates highly customized learning paths using user inputs and dynamic public resources.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213969" y="3812363"/>
            <a:ext cx="7183043" cy="3747154"/>
          </a:xfrm>
          <a:custGeom>
            <a:avLst/>
            <a:gdLst/>
            <a:ahLst/>
            <a:cxnLst/>
            <a:rect l="l" t="t" r="r" b="b"/>
            <a:pathLst>
              <a:path w="7183043" h="3747154">
                <a:moveTo>
                  <a:pt x="0" y="0"/>
                </a:moveTo>
                <a:lnTo>
                  <a:pt x="7183043" y="0"/>
                </a:lnTo>
                <a:lnTo>
                  <a:pt x="7183043" y="3747155"/>
                </a:lnTo>
                <a:lnTo>
                  <a:pt x="0" y="3747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153021" y="4273373"/>
            <a:ext cx="257023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Paint Points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04542" y="4757878"/>
            <a:ext cx="5906453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Too many scattered resources, no clear structure.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Difficulty turning current and future skills into a roadmap.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Time-consuming to find quality and relevant content.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 tool to dynamically track and update the plan.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8903" y="2060038"/>
            <a:ext cx="3848907" cy="3273175"/>
          </a:xfrm>
          <a:custGeom>
            <a:avLst/>
            <a:gdLst/>
            <a:ahLst/>
            <a:cxnLst/>
            <a:rect l="l" t="t" r="r" b="b"/>
            <a:pathLst>
              <a:path w="3848907" h="3273175">
                <a:moveTo>
                  <a:pt x="0" y="0"/>
                </a:moveTo>
                <a:lnTo>
                  <a:pt x="3848907" y="0"/>
                </a:lnTo>
                <a:lnTo>
                  <a:pt x="3848907" y="3273175"/>
                </a:lnTo>
                <a:lnTo>
                  <a:pt x="0" y="3273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3130" y="2741502"/>
            <a:ext cx="1564605" cy="1502021"/>
          </a:xfrm>
          <a:custGeom>
            <a:avLst/>
            <a:gdLst/>
            <a:ahLst/>
            <a:cxnLst/>
            <a:rect l="l" t="t" r="r" b="b"/>
            <a:pathLst>
              <a:path w="1564605" h="1502021">
                <a:moveTo>
                  <a:pt x="0" y="0"/>
                </a:moveTo>
                <a:lnTo>
                  <a:pt x="1564605" y="0"/>
                </a:lnTo>
                <a:lnTo>
                  <a:pt x="1564605" y="1502021"/>
                </a:lnTo>
                <a:lnTo>
                  <a:pt x="0" y="1502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48630" y="4740085"/>
            <a:ext cx="1382977" cy="1396947"/>
          </a:xfrm>
          <a:custGeom>
            <a:avLst/>
            <a:gdLst/>
            <a:ahLst/>
            <a:cxnLst/>
            <a:rect l="l" t="t" r="r" b="b"/>
            <a:pathLst>
              <a:path w="1382977" h="1396947">
                <a:moveTo>
                  <a:pt x="0" y="0"/>
                </a:moveTo>
                <a:lnTo>
                  <a:pt x="1382977" y="0"/>
                </a:lnTo>
                <a:lnTo>
                  <a:pt x="1382977" y="1396947"/>
                </a:lnTo>
                <a:lnTo>
                  <a:pt x="0" y="1396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94177" y="2843023"/>
            <a:ext cx="3030273" cy="368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2.</a:t>
            </a: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Vision &amp; Success Criteria</a:t>
            </a:r>
          </a:p>
          <a:p>
            <a:pPr algn="l">
              <a:lnSpc>
                <a:spcPts val="8400"/>
              </a:lnSpc>
            </a:pPr>
            <a:endParaRPr lang="en-US" sz="5000" b="1">
              <a:solidFill>
                <a:srgbClr val="05F4F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27405" y="-1749957"/>
            <a:ext cx="4696703" cy="4677134"/>
          </a:xfrm>
          <a:custGeom>
            <a:avLst/>
            <a:gdLst/>
            <a:ahLst/>
            <a:cxnLst/>
            <a:rect l="l" t="t" r="r" b="b"/>
            <a:pathLst>
              <a:path w="4696703" h="4677134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16077" y="7092758"/>
            <a:ext cx="4303256" cy="2033288"/>
          </a:xfrm>
          <a:custGeom>
            <a:avLst/>
            <a:gdLst/>
            <a:ahLst/>
            <a:cxnLst/>
            <a:rect l="l" t="t" r="r" b="b"/>
            <a:pathLst>
              <a:path w="4303256" h="2033288">
                <a:moveTo>
                  <a:pt x="0" y="0"/>
                </a:moveTo>
                <a:lnTo>
                  <a:pt x="4303256" y="0"/>
                </a:lnTo>
                <a:lnTo>
                  <a:pt x="4303256" y="2033289"/>
                </a:lnTo>
                <a:lnTo>
                  <a:pt x="0" y="20332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01351" y="2177466"/>
            <a:ext cx="189455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Goals: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17649" y="4460195"/>
            <a:ext cx="210562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Input: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1351" y="6866063"/>
            <a:ext cx="233025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Output: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01351" y="2719610"/>
            <a:ext cx="471844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an AI agent that generates personalized learning roadmaps.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17649" y="5002338"/>
            <a:ext cx="4450727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skills and level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skills and level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Time constraints (e.g., 3 months, 10hrs/week)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01351" y="7408207"/>
            <a:ext cx="4921919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Structured learning roadmap (Gantt/Mindmap)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Resource modules (Coursera, Udemy, etc.)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 tracking dashboard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5527405" y="8245090"/>
            <a:ext cx="1455123" cy="1455123"/>
          </a:xfrm>
          <a:custGeom>
            <a:avLst/>
            <a:gdLst/>
            <a:ahLst/>
            <a:cxnLst/>
            <a:rect l="l" t="t" r="r" b="b"/>
            <a:pathLst>
              <a:path w="1455123" h="1455123">
                <a:moveTo>
                  <a:pt x="0" y="0"/>
                </a:moveTo>
                <a:lnTo>
                  <a:pt x="1455123" y="0"/>
                </a:lnTo>
                <a:lnTo>
                  <a:pt x="1455123" y="1455123"/>
                </a:lnTo>
                <a:lnTo>
                  <a:pt x="0" y="14551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257599" y="8087170"/>
            <a:ext cx="1038877" cy="1038877"/>
          </a:xfrm>
          <a:custGeom>
            <a:avLst/>
            <a:gdLst/>
            <a:ahLst/>
            <a:cxnLst/>
            <a:rect l="l" t="t" r="r" b="b"/>
            <a:pathLst>
              <a:path w="1038877" h="1038877">
                <a:moveTo>
                  <a:pt x="0" y="0"/>
                </a:moveTo>
                <a:lnTo>
                  <a:pt x="1038877" y="0"/>
                </a:lnTo>
                <a:lnTo>
                  <a:pt x="1038877" y="1038877"/>
                </a:lnTo>
                <a:lnTo>
                  <a:pt x="0" y="10388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80944" y="6186127"/>
            <a:ext cx="1344303" cy="1344303"/>
          </a:xfrm>
          <a:custGeom>
            <a:avLst/>
            <a:gdLst/>
            <a:ahLst/>
            <a:cxnLst/>
            <a:rect l="l" t="t" r="r" b="b"/>
            <a:pathLst>
              <a:path w="1344303" h="1344303">
                <a:moveTo>
                  <a:pt x="0" y="0"/>
                </a:moveTo>
                <a:lnTo>
                  <a:pt x="1344303" y="0"/>
                </a:lnTo>
                <a:lnTo>
                  <a:pt x="1344303" y="1344303"/>
                </a:lnTo>
                <a:lnTo>
                  <a:pt x="0" y="13443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9134" y="1713541"/>
            <a:ext cx="1142357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3. </a:t>
            </a: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Capabilities &amp; RAG Use</a:t>
            </a:r>
          </a:p>
        </p:txBody>
      </p:sp>
      <p:sp>
        <p:nvSpPr>
          <p:cNvPr id="4" name="Freeform 4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7528" y="2338687"/>
            <a:ext cx="4696703" cy="4677134"/>
          </a:xfrm>
          <a:custGeom>
            <a:avLst/>
            <a:gdLst/>
            <a:ahLst/>
            <a:cxnLst/>
            <a:rect l="l" t="t" r="r" b="b"/>
            <a:pathLst>
              <a:path w="4696703" h="4677134">
                <a:moveTo>
                  <a:pt x="0" y="0"/>
                </a:moveTo>
                <a:lnTo>
                  <a:pt x="4696703" y="0"/>
                </a:lnTo>
                <a:lnTo>
                  <a:pt x="4696703" y="4677133"/>
                </a:lnTo>
                <a:lnTo>
                  <a:pt x="0" y="467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739346" y="2338687"/>
            <a:ext cx="4696703" cy="4677134"/>
          </a:xfrm>
          <a:custGeom>
            <a:avLst/>
            <a:gdLst/>
            <a:ahLst/>
            <a:cxnLst/>
            <a:rect l="l" t="t" r="r" b="b"/>
            <a:pathLst>
              <a:path w="4696703" h="4677134">
                <a:moveTo>
                  <a:pt x="0" y="0"/>
                </a:moveTo>
                <a:lnTo>
                  <a:pt x="4696703" y="0"/>
                </a:lnTo>
                <a:lnTo>
                  <a:pt x="4696703" y="4677133"/>
                </a:lnTo>
                <a:lnTo>
                  <a:pt x="0" y="467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75470" y="6147025"/>
            <a:ext cx="6291462" cy="3282046"/>
          </a:xfrm>
          <a:custGeom>
            <a:avLst/>
            <a:gdLst/>
            <a:ahLst/>
            <a:cxnLst/>
            <a:rect l="l" t="t" r="r" b="b"/>
            <a:pathLst>
              <a:path w="6291462" h="3282046">
                <a:moveTo>
                  <a:pt x="0" y="0"/>
                </a:moveTo>
                <a:lnTo>
                  <a:pt x="6291463" y="0"/>
                </a:lnTo>
                <a:lnTo>
                  <a:pt x="6291463" y="3282046"/>
                </a:lnTo>
                <a:lnTo>
                  <a:pt x="0" y="3282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90574" y="6463489"/>
            <a:ext cx="546125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RAG (Retrieval-Augmented Generation)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90574" y="6968195"/>
            <a:ext cx="5461256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Retrieval: AI searches for latest and relevant document resources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Generation: Combines retrieved data to create updated, context-aware learning plans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474062" y="3229067"/>
            <a:ext cx="6291462" cy="3282046"/>
          </a:xfrm>
          <a:custGeom>
            <a:avLst/>
            <a:gdLst/>
            <a:ahLst/>
            <a:cxnLst/>
            <a:rect l="l" t="t" r="r" b="b"/>
            <a:pathLst>
              <a:path w="6291462" h="3282046">
                <a:moveTo>
                  <a:pt x="0" y="0"/>
                </a:moveTo>
                <a:lnTo>
                  <a:pt x="6291462" y="0"/>
                </a:lnTo>
                <a:lnTo>
                  <a:pt x="6291462" y="3282047"/>
                </a:lnTo>
                <a:lnTo>
                  <a:pt x="0" y="3282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27510" y="3476910"/>
            <a:ext cx="257023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Involvement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34908" y="3887788"/>
            <a:ext cx="4682207" cy="1403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user input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the roadmap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 personalized content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Monitor progress and adapt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05799" y="1457991"/>
            <a:ext cx="956800" cy="956800"/>
          </a:xfrm>
          <a:custGeom>
            <a:avLst/>
            <a:gdLst/>
            <a:ahLst/>
            <a:cxnLst/>
            <a:rect l="l" t="t" r="r" b="b"/>
            <a:pathLst>
              <a:path w="956800" h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61945" y="4638304"/>
            <a:ext cx="4701361" cy="4446704"/>
          </a:xfrm>
          <a:custGeom>
            <a:avLst/>
            <a:gdLst/>
            <a:ahLst/>
            <a:cxnLst/>
            <a:rect l="l" t="t" r="r" b="b"/>
            <a:pathLst>
              <a:path w="4701361" h="4446704">
                <a:moveTo>
                  <a:pt x="0" y="0"/>
                </a:moveTo>
                <a:lnTo>
                  <a:pt x="4701361" y="0"/>
                </a:lnTo>
                <a:lnTo>
                  <a:pt x="4701361" y="4446703"/>
                </a:lnTo>
                <a:lnTo>
                  <a:pt x="0" y="444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4005" y="2044904"/>
            <a:ext cx="6466659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4005" y="2876068"/>
            <a:ext cx="6466659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5000" b="1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Journey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08479" y="1517926"/>
            <a:ext cx="4443833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inputs their goal (e.g., "Learn Backend Development").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08479" y="2854139"/>
            <a:ext cx="458055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sets a deadline and chooses time commitment per week.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08479" y="4394418"/>
            <a:ext cx="597579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a) Use profile &amp; past roadmap for skill assessment.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b) Manually select related skills.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79255" y="-144623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05799" y="2794204"/>
            <a:ext cx="956800" cy="956800"/>
          </a:xfrm>
          <a:custGeom>
            <a:avLst/>
            <a:gdLst/>
            <a:ahLst/>
            <a:cxnLst/>
            <a:rect l="l" t="t" r="r" b="b"/>
            <a:pathLst>
              <a:path w="956800" h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508479" y="3979916"/>
            <a:ext cx="45805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chooses one:</a:t>
            </a:r>
          </a:p>
        </p:txBody>
      </p:sp>
      <p:sp>
        <p:nvSpPr>
          <p:cNvPr id="14" name="Freeform 14"/>
          <p:cNvSpPr/>
          <p:nvPr/>
        </p:nvSpPr>
        <p:spPr>
          <a:xfrm>
            <a:off x="9005799" y="4132004"/>
            <a:ext cx="956800" cy="956800"/>
          </a:xfrm>
          <a:custGeom>
            <a:avLst/>
            <a:gdLst/>
            <a:ahLst/>
            <a:cxnLst/>
            <a:rect l="l" t="t" r="r" b="b"/>
            <a:pathLst>
              <a:path w="956800" h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05799" y="5469804"/>
            <a:ext cx="956800" cy="956800"/>
          </a:xfrm>
          <a:custGeom>
            <a:avLst/>
            <a:gdLst/>
            <a:ahLst/>
            <a:cxnLst/>
            <a:rect l="l" t="t" r="r" b="b"/>
            <a:pathLst>
              <a:path w="956800" h="956800">
                <a:moveTo>
                  <a:pt x="0" y="0"/>
                </a:moveTo>
                <a:lnTo>
                  <a:pt x="956800" y="0"/>
                </a:lnTo>
                <a:lnTo>
                  <a:pt x="956800" y="956801"/>
                </a:lnTo>
                <a:lnTo>
                  <a:pt x="0" y="956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508479" y="5529740"/>
            <a:ext cx="546924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reviews and confirms skills that the user currently has.</a:t>
            </a:r>
          </a:p>
        </p:txBody>
      </p:sp>
      <p:sp>
        <p:nvSpPr>
          <p:cNvPr id="17" name="Freeform 17"/>
          <p:cNvSpPr/>
          <p:nvPr/>
        </p:nvSpPr>
        <p:spPr>
          <a:xfrm>
            <a:off x="9005799" y="6807605"/>
            <a:ext cx="956800" cy="956800"/>
          </a:xfrm>
          <a:custGeom>
            <a:avLst/>
            <a:gdLst/>
            <a:ahLst/>
            <a:cxnLst/>
            <a:rect l="l" t="t" r="r" b="b"/>
            <a:pathLst>
              <a:path w="956800" h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508479" y="6867540"/>
            <a:ext cx="546924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generates a personalized roadmap based on goal, timeline, and skills.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614162" y="3469058"/>
            <a:ext cx="4696703" cy="4677134"/>
          </a:xfrm>
          <a:custGeom>
            <a:avLst/>
            <a:gdLst/>
            <a:ahLst/>
            <a:cxnLst/>
            <a:rect l="l" t="t" r="r" b="b"/>
            <a:pathLst>
              <a:path w="4696703" h="4677134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4446145" y="-502997"/>
            <a:ext cx="4303256" cy="2033288"/>
          </a:xfrm>
          <a:custGeom>
            <a:avLst/>
            <a:gdLst/>
            <a:ahLst/>
            <a:cxnLst/>
            <a:rect l="l" t="t" r="r" b="b"/>
            <a:pathLst>
              <a:path w="4303256" h="2033288">
                <a:moveTo>
                  <a:pt x="0" y="2033288"/>
                </a:moveTo>
                <a:lnTo>
                  <a:pt x="4303256" y="2033288"/>
                </a:lnTo>
                <a:lnTo>
                  <a:pt x="4303256" y="0"/>
                </a:lnTo>
                <a:lnTo>
                  <a:pt x="0" y="0"/>
                </a:lnTo>
                <a:lnTo>
                  <a:pt x="0" y="20332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92889" y="3469058"/>
            <a:ext cx="8324793" cy="5900197"/>
          </a:xfrm>
          <a:custGeom>
            <a:avLst/>
            <a:gdLst/>
            <a:ahLst/>
            <a:cxnLst/>
            <a:rect l="l" t="t" r="r" b="b"/>
            <a:pathLst>
              <a:path w="8324793" h="5900197">
                <a:moveTo>
                  <a:pt x="0" y="0"/>
                </a:moveTo>
                <a:lnTo>
                  <a:pt x="8324793" y="0"/>
                </a:lnTo>
                <a:lnTo>
                  <a:pt x="8324793" y="5900197"/>
                </a:lnTo>
                <a:lnTo>
                  <a:pt x="0" y="5900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24088" y="1368585"/>
            <a:ext cx="11110502" cy="1702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4.</a:t>
            </a: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System Architecture</a:t>
            </a: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&amp; Tech Stack</a:t>
            </a:r>
          </a:p>
          <a:p>
            <a:pPr algn="l">
              <a:lnSpc>
                <a:spcPts val="6950"/>
              </a:lnSpc>
            </a:pPr>
            <a:endParaRPr lang="en-US" sz="5000" b="1">
              <a:solidFill>
                <a:srgbClr val="05F4F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24088" y="2886190"/>
            <a:ext cx="349597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System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614162" y="3469058"/>
            <a:ext cx="4696703" cy="4677134"/>
          </a:xfrm>
          <a:custGeom>
            <a:avLst/>
            <a:gdLst/>
            <a:ahLst/>
            <a:cxnLst/>
            <a:rect l="l" t="t" r="r" b="b"/>
            <a:pathLst>
              <a:path w="4696703" h="4677134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4446145" y="-502997"/>
            <a:ext cx="4303256" cy="2033288"/>
          </a:xfrm>
          <a:custGeom>
            <a:avLst/>
            <a:gdLst/>
            <a:ahLst/>
            <a:cxnLst/>
            <a:rect l="l" t="t" r="r" b="b"/>
            <a:pathLst>
              <a:path w="4303256" h="2033288">
                <a:moveTo>
                  <a:pt x="0" y="2033288"/>
                </a:moveTo>
                <a:lnTo>
                  <a:pt x="4303256" y="2033288"/>
                </a:lnTo>
                <a:lnTo>
                  <a:pt x="4303256" y="0"/>
                </a:lnTo>
                <a:lnTo>
                  <a:pt x="0" y="0"/>
                </a:lnTo>
                <a:lnTo>
                  <a:pt x="0" y="20332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93371" y="2902521"/>
            <a:ext cx="11301259" cy="6102680"/>
          </a:xfrm>
          <a:custGeom>
            <a:avLst/>
            <a:gdLst/>
            <a:ahLst/>
            <a:cxnLst/>
            <a:rect l="l" t="t" r="r" b="b"/>
            <a:pathLst>
              <a:path w="11301259" h="6102680">
                <a:moveTo>
                  <a:pt x="0" y="0"/>
                </a:moveTo>
                <a:lnTo>
                  <a:pt x="11301258" y="0"/>
                </a:lnTo>
                <a:lnTo>
                  <a:pt x="11301258" y="6102680"/>
                </a:lnTo>
                <a:lnTo>
                  <a:pt x="0" y="6102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24088" y="1368585"/>
            <a:ext cx="11110502" cy="1702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Deployment Diagram</a:t>
            </a:r>
          </a:p>
          <a:p>
            <a:pPr algn="l">
              <a:lnSpc>
                <a:spcPts val="6950"/>
              </a:lnSpc>
            </a:pPr>
            <a:endParaRPr lang="en-US" sz="5000" b="1">
              <a:solidFill>
                <a:srgbClr val="05F4F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5551" y="891010"/>
            <a:ext cx="2977075" cy="275379"/>
          </a:xfrm>
          <a:custGeom>
            <a:avLst/>
            <a:gdLst/>
            <a:ahLst/>
            <a:cxnLst/>
            <a:rect l="l" t="t" r="r" b="b"/>
            <a:pathLst>
              <a:path w="2977075" h="275379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614162" y="3469058"/>
            <a:ext cx="4696703" cy="4677134"/>
          </a:xfrm>
          <a:custGeom>
            <a:avLst/>
            <a:gdLst/>
            <a:ahLst/>
            <a:cxnLst/>
            <a:rect l="l" t="t" r="r" b="b"/>
            <a:pathLst>
              <a:path w="4696703" h="4677134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4446145" y="-502997"/>
            <a:ext cx="4303256" cy="2033288"/>
          </a:xfrm>
          <a:custGeom>
            <a:avLst/>
            <a:gdLst/>
            <a:ahLst/>
            <a:cxnLst/>
            <a:rect l="l" t="t" r="r" b="b"/>
            <a:pathLst>
              <a:path w="4303256" h="2033288">
                <a:moveTo>
                  <a:pt x="0" y="2033288"/>
                </a:moveTo>
                <a:lnTo>
                  <a:pt x="4303256" y="2033288"/>
                </a:lnTo>
                <a:lnTo>
                  <a:pt x="4303256" y="0"/>
                </a:lnTo>
                <a:lnTo>
                  <a:pt x="0" y="0"/>
                </a:lnTo>
                <a:lnTo>
                  <a:pt x="0" y="20332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082541" y="3802433"/>
          <a:ext cx="14997112" cy="5934017"/>
        </p:xfrm>
        <a:graphic>
          <a:graphicData uri="http://schemas.openxmlformats.org/drawingml/2006/table">
            <a:tbl>
              <a:tblPr/>
              <a:tblGrid>
                <a:gridCol w="3749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9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9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9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624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Front-end</a:t>
                      </a: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Back-end</a:t>
                      </a: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AI Model</a:t>
                      </a: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Database</a:t>
                      </a: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9259">
                <a:tc rowSpan="3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9259">
                <a:tc vMerge="1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9259">
                <a:tc vMerge="1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447"/>
                        </a:lnSpc>
                        <a:defRPr/>
                      </a:pPr>
                      <a:endParaRPr lang="en-US" sz="1100"/>
                    </a:p>
                  </a:txBody>
                  <a:tcPr marL="234526" marR="234526" marT="234526" marB="234526" anchor="ctr">
                    <a:lnL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90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2787173" y="5807625"/>
            <a:ext cx="2597307" cy="1460237"/>
          </a:xfrm>
          <a:custGeom>
            <a:avLst/>
            <a:gdLst/>
            <a:ahLst/>
            <a:cxnLst/>
            <a:rect l="l" t="t" r="r" b="b"/>
            <a:pathLst>
              <a:path w="2597307" h="1460237">
                <a:moveTo>
                  <a:pt x="0" y="0"/>
                </a:moveTo>
                <a:lnTo>
                  <a:pt x="2597308" y="0"/>
                </a:lnTo>
                <a:lnTo>
                  <a:pt x="2597308" y="1460237"/>
                </a:lnTo>
                <a:lnTo>
                  <a:pt x="0" y="14602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89113" y="5278453"/>
            <a:ext cx="1294238" cy="1581846"/>
          </a:xfrm>
          <a:custGeom>
            <a:avLst/>
            <a:gdLst/>
            <a:ahLst/>
            <a:cxnLst/>
            <a:rect l="l" t="t" r="r" b="b"/>
            <a:pathLst>
              <a:path w="1294238" h="1581846">
                <a:moveTo>
                  <a:pt x="0" y="0"/>
                </a:moveTo>
                <a:lnTo>
                  <a:pt x="1294238" y="0"/>
                </a:lnTo>
                <a:lnTo>
                  <a:pt x="1294238" y="1581847"/>
                </a:lnTo>
                <a:lnTo>
                  <a:pt x="0" y="1581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81287" y="5278453"/>
            <a:ext cx="1811509" cy="1016987"/>
          </a:xfrm>
          <a:custGeom>
            <a:avLst/>
            <a:gdLst/>
            <a:ahLst/>
            <a:cxnLst/>
            <a:rect l="l" t="t" r="r" b="b"/>
            <a:pathLst>
              <a:path w="1811509" h="1016987">
                <a:moveTo>
                  <a:pt x="0" y="0"/>
                </a:moveTo>
                <a:lnTo>
                  <a:pt x="1811509" y="0"/>
                </a:lnTo>
                <a:lnTo>
                  <a:pt x="1811509" y="1016988"/>
                </a:lnTo>
                <a:lnTo>
                  <a:pt x="0" y="1016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81287" y="6477015"/>
            <a:ext cx="1858686" cy="1858686"/>
          </a:xfrm>
          <a:custGeom>
            <a:avLst/>
            <a:gdLst/>
            <a:ahLst/>
            <a:cxnLst/>
            <a:rect l="l" t="t" r="r" b="b"/>
            <a:pathLst>
              <a:path w="1858686" h="1858686">
                <a:moveTo>
                  <a:pt x="0" y="0"/>
                </a:moveTo>
                <a:lnTo>
                  <a:pt x="1858686" y="0"/>
                </a:lnTo>
                <a:lnTo>
                  <a:pt x="1858686" y="1858686"/>
                </a:lnTo>
                <a:lnTo>
                  <a:pt x="0" y="18586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89113" y="7356426"/>
            <a:ext cx="1294238" cy="720181"/>
          </a:xfrm>
          <a:custGeom>
            <a:avLst/>
            <a:gdLst/>
            <a:ahLst/>
            <a:cxnLst/>
            <a:rect l="l" t="t" r="r" b="b"/>
            <a:pathLst>
              <a:path w="1294238" h="720181">
                <a:moveTo>
                  <a:pt x="0" y="0"/>
                </a:moveTo>
                <a:lnTo>
                  <a:pt x="1294238" y="0"/>
                </a:lnTo>
                <a:lnTo>
                  <a:pt x="1294238" y="720181"/>
                </a:lnTo>
                <a:lnTo>
                  <a:pt x="0" y="7201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45868" y="5278453"/>
            <a:ext cx="1811509" cy="1016987"/>
          </a:xfrm>
          <a:custGeom>
            <a:avLst/>
            <a:gdLst/>
            <a:ahLst/>
            <a:cxnLst/>
            <a:rect l="l" t="t" r="r" b="b"/>
            <a:pathLst>
              <a:path w="1811509" h="1016987">
                <a:moveTo>
                  <a:pt x="0" y="0"/>
                </a:moveTo>
                <a:lnTo>
                  <a:pt x="1811509" y="0"/>
                </a:lnTo>
                <a:lnTo>
                  <a:pt x="1811509" y="1016988"/>
                </a:lnTo>
                <a:lnTo>
                  <a:pt x="0" y="10169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708157" y="474394"/>
            <a:ext cx="2048933" cy="833233"/>
          </a:xfrm>
          <a:custGeom>
            <a:avLst/>
            <a:gdLst/>
            <a:ahLst/>
            <a:cxnLst/>
            <a:rect l="l" t="t" r="r" b="b"/>
            <a:pathLst>
              <a:path w="2048933" h="8332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320231" y="7954792"/>
            <a:ext cx="3162247" cy="382798"/>
          </a:xfrm>
          <a:custGeom>
            <a:avLst/>
            <a:gdLst/>
            <a:ahLst/>
            <a:cxnLst/>
            <a:rect l="l" t="t" r="r" b="b"/>
            <a:pathLst>
              <a:path w="3162247" h="382798">
                <a:moveTo>
                  <a:pt x="0" y="0"/>
                </a:moveTo>
                <a:lnTo>
                  <a:pt x="3162247" y="0"/>
                </a:lnTo>
                <a:lnTo>
                  <a:pt x="3162247" y="382799"/>
                </a:lnTo>
                <a:lnTo>
                  <a:pt x="0" y="3827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170462" y="8516676"/>
            <a:ext cx="2821652" cy="920874"/>
          </a:xfrm>
          <a:custGeom>
            <a:avLst/>
            <a:gdLst/>
            <a:ahLst/>
            <a:cxnLst/>
            <a:rect l="l" t="t" r="r" b="b"/>
            <a:pathLst>
              <a:path w="2821652" h="920874">
                <a:moveTo>
                  <a:pt x="0" y="0"/>
                </a:moveTo>
                <a:lnTo>
                  <a:pt x="2821651" y="0"/>
                </a:lnTo>
                <a:lnTo>
                  <a:pt x="2821651" y="920873"/>
                </a:lnTo>
                <a:lnTo>
                  <a:pt x="0" y="92087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991903" y="7997616"/>
            <a:ext cx="3119439" cy="830551"/>
          </a:xfrm>
          <a:custGeom>
            <a:avLst/>
            <a:gdLst/>
            <a:ahLst/>
            <a:cxnLst/>
            <a:rect l="l" t="t" r="r" b="b"/>
            <a:pathLst>
              <a:path w="3119439" h="830551">
                <a:moveTo>
                  <a:pt x="0" y="0"/>
                </a:moveTo>
                <a:lnTo>
                  <a:pt x="3119439" y="0"/>
                </a:lnTo>
                <a:lnTo>
                  <a:pt x="3119439" y="830551"/>
                </a:lnTo>
                <a:lnTo>
                  <a:pt x="0" y="83055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663272" y="6452534"/>
            <a:ext cx="3069351" cy="1624072"/>
          </a:xfrm>
          <a:custGeom>
            <a:avLst/>
            <a:gdLst/>
            <a:ahLst/>
            <a:cxnLst/>
            <a:rect l="l" t="t" r="r" b="b"/>
            <a:pathLst>
              <a:path w="3069351" h="1624072">
                <a:moveTo>
                  <a:pt x="0" y="0"/>
                </a:moveTo>
                <a:lnTo>
                  <a:pt x="3069351" y="0"/>
                </a:lnTo>
                <a:lnTo>
                  <a:pt x="3069351" y="1624073"/>
                </a:lnTo>
                <a:lnTo>
                  <a:pt x="0" y="162407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5987" r="-4496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66599" y="6560869"/>
            <a:ext cx="1170047" cy="1170047"/>
          </a:xfrm>
          <a:custGeom>
            <a:avLst/>
            <a:gdLst/>
            <a:ahLst/>
            <a:cxnLst/>
            <a:rect l="l" t="t" r="r" b="b"/>
            <a:pathLst>
              <a:path w="1170047" h="1170047">
                <a:moveTo>
                  <a:pt x="0" y="0"/>
                </a:moveTo>
                <a:lnTo>
                  <a:pt x="1170047" y="0"/>
                </a:lnTo>
                <a:lnTo>
                  <a:pt x="1170047" y="1170047"/>
                </a:lnTo>
                <a:lnTo>
                  <a:pt x="0" y="117004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24520" y="1573583"/>
            <a:ext cx="13003089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4.</a:t>
            </a: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System Architecture</a:t>
            </a: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5000" b="1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&amp; Tech Stack</a:t>
            </a:r>
          </a:p>
          <a:p>
            <a:pPr algn="l">
              <a:lnSpc>
                <a:spcPts val="6600"/>
              </a:lnSpc>
            </a:pPr>
            <a:endParaRPr lang="en-US" sz="5000" b="1">
              <a:solidFill>
                <a:srgbClr val="05F4F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24520" y="2973758"/>
            <a:ext cx="303058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Technology Stack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563</Words>
  <Application>Microsoft Office PowerPoint</Application>
  <PresentationFormat>Custom</PresentationFormat>
  <Paragraphs>113</Paragraphs>
  <Slides>18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Proxima Nova</vt:lpstr>
      <vt:lpstr>Arial</vt:lpstr>
      <vt:lpstr>Proxima Nova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www.reallygreatsite.com</dc:title>
  <cp:lastModifiedBy>Duong Pham</cp:lastModifiedBy>
  <cp:revision>5</cp:revision>
  <dcterms:created xsi:type="dcterms:W3CDTF">2006-08-16T00:00:00Z</dcterms:created>
  <dcterms:modified xsi:type="dcterms:W3CDTF">2025-06-12T07:25:41Z</dcterms:modified>
  <dc:identifier>DAGpgAMEY7w</dc:identifier>
</cp:coreProperties>
</file>